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B2087-9DDB-4702-B7F6-53541A229BB3}" type="datetimeFigureOut">
              <a:rPr lang="nl-NL" smtClean="0"/>
              <a:t>9-5-2022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32A73-0F50-4F38-B86E-C2209B2B390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tv.nl/video/het-verhaal-van-nederland-in-de-klas-pioniers-en-paupers/#q=verhaal%20van%20nederland" TargetMode="External"/><Relationship Id="rId2" Type="http://schemas.openxmlformats.org/officeDocument/2006/relationships/hyperlink" Target="http://schooltv.nl/video/de-ijzeren-eeuw-de-industriele-revolutie-in-nederland/#q=ijzeren%20eeuw%20in%20de%20kla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fG_kWumyU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Hoofdstuk 7</a:t>
            </a:r>
            <a:br>
              <a:rPr lang="nl-NL" dirty="0" smtClean="0"/>
            </a:br>
            <a:r>
              <a:rPr lang="nl-NL" dirty="0" smtClean="0"/>
              <a:t>De economische sprong van Europa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1</a:t>
            </a:r>
          </a:p>
          <a:p>
            <a:r>
              <a:rPr lang="nl-NL" dirty="0" smtClean="0"/>
              <a:t>‘De industriële revolutie’</a:t>
            </a:r>
            <a:endParaRPr lang="nl-NL" dirty="0"/>
          </a:p>
        </p:txBody>
      </p:sp>
      <p:sp>
        <p:nvSpPr>
          <p:cNvPr id="4" name="Explosie 1 3"/>
          <p:cNvSpPr/>
          <p:nvPr/>
        </p:nvSpPr>
        <p:spPr>
          <a:xfrm>
            <a:off x="683568" y="188640"/>
            <a:ext cx="3096344" cy="21602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Moderne tijd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179512" y="623731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100" dirty="0">
                <a:hlinkClick r:id="rId2"/>
              </a:rPr>
              <a:t>http://schooltv.nl/video/de-ijzeren-eeuw-de-industriele-revolutie-in-nederland/#q=ijzeren%20eeuw%20in%20de%20klas</a:t>
            </a:r>
            <a:endParaRPr lang="nl-NL" sz="1100" dirty="0"/>
          </a:p>
        </p:txBody>
      </p:sp>
      <p:sp>
        <p:nvSpPr>
          <p:cNvPr id="6" name="Rechthoek 5"/>
          <p:cNvSpPr/>
          <p:nvPr/>
        </p:nvSpPr>
        <p:spPr>
          <a:xfrm>
            <a:off x="179512" y="570722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200" dirty="0">
                <a:hlinkClick r:id="rId3"/>
              </a:rPr>
              <a:t>https://schooltv.nl/video/het-verhaal-van-nederland-in-de-klas-pioniers-en-paupers/#</a:t>
            </a:r>
            <a:r>
              <a:rPr lang="nl-NL" sz="1200" dirty="0" smtClean="0">
                <a:hlinkClick r:id="rId3"/>
              </a:rPr>
              <a:t>q=verhaal%20van%20nederland</a:t>
            </a:r>
            <a:r>
              <a:rPr lang="nl-NL" sz="1200" dirty="0" smtClean="0"/>
              <a:t> </a:t>
            </a:r>
            <a:endParaRPr lang="nl-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Bijpassend kenmerkend aspect: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NL" dirty="0" smtClean="0"/>
              <a:t>	De </a:t>
            </a:r>
            <a:r>
              <a:rPr lang="nl-NL" dirty="0" smtClean="0">
                <a:solidFill>
                  <a:srgbClr val="FF0000"/>
                </a:solidFill>
              </a:rPr>
              <a:t>Industriële Revolutie </a:t>
            </a:r>
            <a:r>
              <a:rPr lang="nl-NL" dirty="0" smtClean="0"/>
              <a:t>die in de westerse wereld de </a:t>
            </a:r>
            <a:r>
              <a:rPr lang="nl-NL" dirty="0" smtClean="0">
                <a:solidFill>
                  <a:srgbClr val="FF0000"/>
                </a:solidFill>
              </a:rPr>
              <a:t>basis</a:t>
            </a:r>
            <a:r>
              <a:rPr lang="nl-NL" dirty="0" smtClean="0"/>
              <a:t> legde voor </a:t>
            </a:r>
            <a:r>
              <a:rPr lang="nl-NL" dirty="0" smtClean="0">
                <a:solidFill>
                  <a:srgbClr val="FF0000"/>
                </a:solidFill>
              </a:rPr>
              <a:t>een industriële samenleving</a:t>
            </a:r>
            <a:r>
              <a:rPr lang="nl-NL" dirty="0" smtClean="0"/>
              <a:t>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</a:t>
            </a:r>
            <a:r>
              <a:rPr lang="nl-NL" i="1" dirty="0" smtClean="0"/>
              <a:t>Je moet dus goed weten: </a:t>
            </a:r>
          </a:p>
          <a:p>
            <a:pPr>
              <a:buNone/>
            </a:pPr>
            <a:r>
              <a:rPr lang="nl-NL" i="1" dirty="0">
                <a:sym typeface="Wingdings" pitchFamily="2" charset="2"/>
              </a:rPr>
              <a:t>	</a:t>
            </a:r>
            <a:r>
              <a:rPr lang="nl-NL" i="1" dirty="0" smtClean="0">
                <a:sym typeface="Wingdings" pitchFamily="2" charset="2"/>
              </a:rPr>
              <a:t> </a:t>
            </a:r>
            <a:r>
              <a:rPr lang="nl-NL" i="1" dirty="0" smtClean="0"/>
              <a:t>wie/wat/waar/wanneer/waarom/waarmee Industriële Revolutie</a:t>
            </a:r>
          </a:p>
          <a:p>
            <a:pPr>
              <a:buNone/>
            </a:pPr>
            <a:endParaRPr lang="nl-NL" i="1" dirty="0"/>
          </a:p>
          <a:p>
            <a:pPr>
              <a:buNone/>
            </a:pPr>
            <a:r>
              <a:rPr lang="nl-NL" i="1" dirty="0" smtClean="0"/>
              <a:t>	</a:t>
            </a:r>
            <a:r>
              <a:rPr lang="nl-NL" i="1" dirty="0" smtClean="0">
                <a:sym typeface="Wingdings" pitchFamily="2" charset="2"/>
              </a:rPr>
              <a:t> </a:t>
            </a:r>
            <a:r>
              <a:rPr lang="nl-NL" i="1" dirty="0" smtClean="0"/>
              <a:t>En dat deze Industriële Revolutie gezorgd heeft voor een nieuw soort samenleving (industriële samenleving),</a:t>
            </a:r>
            <a:r>
              <a:rPr lang="nl-NL" i="1" dirty="0" smtClean="0">
                <a:sym typeface="Wingdings" pitchFamily="2" charset="2"/>
              </a:rPr>
              <a:t> de kenmerken van deze samenleving</a:t>
            </a:r>
            <a:endParaRPr lang="nl-NL" i="1" dirty="0"/>
          </a:p>
        </p:txBody>
      </p:sp>
      <p:sp>
        <p:nvSpPr>
          <p:cNvPr id="4" name="Rechthoek 3"/>
          <p:cNvSpPr/>
          <p:nvPr/>
        </p:nvSpPr>
        <p:spPr>
          <a:xfrm>
            <a:off x="755576" y="630872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200" dirty="0" smtClean="0">
                <a:hlinkClick r:id="rId2"/>
              </a:rPr>
              <a:t>https://www.youtube.com/watch?v=IfG_kWumyUQ</a:t>
            </a:r>
            <a:endParaRPr lang="nl-NL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Het ontstaan van de Industriële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</a:rPr>
              <a:t>Medio 18</a:t>
            </a:r>
            <a:r>
              <a:rPr lang="nl-NL" b="1" baseline="30000" dirty="0" smtClean="0">
                <a:solidFill>
                  <a:srgbClr val="FF0000"/>
                </a:solidFill>
              </a:rPr>
              <a:t>e</a:t>
            </a:r>
            <a:r>
              <a:rPr lang="nl-NL" b="1" dirty="0" smtClean="0">
                <a:solidFill>
                  <a:srgbClr val="FF0000"/>
                </a:solidFill>
              </a:rPr>
              <a:t> eeuw in Groot-Brittannië. </a:t>
            </a:r>
          </a:p>
          <a:p>
            <a:pPr>
              <a:buNone/>
            </a:pPr>
            <a:r>
              <a:rPr lang="nl-NL" dirty="0" smtClean="0"/>
              <a:t>Oorzaken:</a:t>
            </a:r>
          </a:p>
          <a:p>
            <a:pPr>
              <a:buNone/>
            </a:pP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(1)meer landbouwopbrengsten </a:t>
            </a:r>
            <a:r>
              <a:rPr lang="nl-NL" sz="2400" i="1" dirty="0" smtClean="0"/>
              <a:t>(door meer kennis en soorten gewassen)</a:t>
            </a:r>
            <a:r>
              <a:rPr lang="nl-NL" dirty="0" smtClean="0">
                <a:sym typeface="Wingdings" pitchFamily="2" charset="2"/>
              </a:rPr>
              <a:t> </a:t>
            </a:r>
            <a:r>
              <a:rPr lang="nl-NL" dirty="0" smtClean="0">
                <a:solidFill>
                  <a:srgbClr val="FF0000"/>
                </a:solidFill>
                <a:sym typeface="Wingdings" pitchFamily="2" charset="2"/>
              </a:rPr>
              <a:t>(2)meer eten </a:t>
            </a:r>
            <a:r>
              <a:rPr lang="nl-NL" dirty="0" smtClean="0">
                <a:sym typeface="Wingdings" pitchFamily="2" charset="2"/>
              </a:rPr>
              <a:t></a:t>
            </a:r>
            <a:r>
              <a:rPr lang="nl-NL" dirty="0" smtClean="0">
                <a:solidFill>
                  <a:srgbClr val="FF0000"/>
                </a:solidFill>
                <a:sym typeface="Wingdings" pitchFamily="2" charset="2"/>
              </a:rPr>
              <a:t> (3)meer mensen</a:t>
            </a:r>
            <a:r>
              <a:rPr lang="nl-NL" dirty="0" smtClean="0">
                <a:sym typeface="Wingdings" pitchFamily="2" charset="2"/>
              </a:rPr>
              <a:t> </a:t>
            </a:r>
            <a:r>
              <a:rPr lang="nl-NL" sz="2400" i="1" dirty="0" smtClean="0">
                <a:sym typeface="Wingdings" pitchFamily="2" charset="2"/>
              </a:rPr>
              <a:t>(ook door verbeterde gezondheidszorg) </a:t>
            </a:r>
            <a:r>
              <a:rPr lang="nl-NL" dirty="0" smtClean="0">
                <a:sym typeface="Wingdings" pitchFamily="2" charset="2"/>
              </a:rPr>
              <a:t> </a:t>
            </a:r>
            <a:r>
              <a:rPr lang="nl-NL" dirty="0" smtClean="0">
                <a:solidFill>
                  <a:srgbClr val="FF0000"/>
                </a:solidFill>
                <a:sym typeface="Wingdings" pitchFamily="2" charset="2"/>
              </a:rPr>
              <a:t>(4) vraag naar textiel + meer arbeidskrachten</a:t>
            </a:r>
            <a:r>
              <a:rPr lang="nl-NL" dirty="0" smtClean="0">
                <a:sym typeface="Wingdings" pitchFamily="2" charset="2"/>
              </a:rPr>
              <a:t>  </a:t>
            </a:r>
            <a:r>
              <a:rPr lang="nl-NL" dirty="0" smtClean="0">
                <a:solidFill>
                  <a:srgbClr val="FF0000"/>
                </a:solidFill>
                <a:sym typeface="Wingdings" pitchFamily="2" charset="2"/>
              </a:rPr>
              <a:t>(5)opvoeren van de textielproductie</a:t>
            </a:r>
            <a:r>
              <a:rPr lang="nl-NL" dirty="0" smtClean="0">
                <a:sym typeface="Wingdings" pitchFamily="2" charset="2"/>
              </a:rPr>
              <a:t> </a:t>
            </a:r>
            <a:r>
              <a:rPr lang="nl-NL" sz="2400" i="1" dirty="0" smtClean="0">
                <a:sym typeface="Wingdings" pitchFamily="2" charset="2"/>
              </a:rPr>
              <a:t>(o.a. door beschikbaarheid katoen uit koloniën / investeren in nieuwe weefmachines)  </a:t>
            </a:r>
            <a:r>
              <a:rPr lang="nl-NL" sz="2400" b="1" i="1" dirty="0" smtClean="0">
                <a:solidFill>
                  <a:srgbClr val="FF0000"/>
                </a:solidFill>
                <a:sym typeface="Wingdings" pitchFamily="2" charset="2"/>
              </a:rPr>
              <a:t>INDUSTRIALISATIE</a:t>
            </a:r>
            <a:endParaRPr lang="nl-NL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endParaRPr lang="nl-NL" dirty="0"/>
          </a:p>
        </p:txBody>
      </p:sp>
      <p:sp>
        <p:nvSpPr>
          <p:cNvPr id="4" name="Rechthoekige toelichting 3"/>
          <p:cNvSpPr/>
          <p:nvPr/>
        </p:nvSpPr>
        <p:spPr>
          <a:xfrm>
            <a:off x="3419872" y="6136725"/>
            <a:ext cx="4032448" cy="609526"/>
          </a:xfrm>
          <a:prstGeom prst="wedgeRectCallout">
            <a:avLst>
              <a:gd name="adj1" fmla="val -18561"/>
              <a:gd name="adj2" fmla="val -76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Dit is een </a:t>
            </a:r>
            <a:r>
              <a:rPr lang="nl-NL" dirty="0" err="1" smtClean="0"/>
              <a:t>oorzaak-gevolg</a:t>
            </a:r>
            <a:r>
              <a:rPr lang="nl-NL" dirty="0" smtClean="0"/>
              <a:t> schema… je moet zo’n schema kunnen beredeneren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industrialisatie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De komst van de industrie (stoommachine) zorgt voor:</a:t>
            </a:r>
          </a:p>
          <a:p>
            <a:pPr>
              <a:buFontTx/>
              <a:buChar char="-"/>
            </a:pPr>
            <a:r>
              <a:rPr lang="nl-NL" dirty="0"/>
              <a:t>Verstedelijking (urbanisatie)</a:t>
            </a:r>
          </a:p>
          <a:p>
            <a:pPr>
              <a:buFontTx/>
              <a:buChar char="-"/>
            </a:pPr>
            <a:r>
              <a:rPr lang="nl-NL" dirty="0"/>
              <a:t>Een nieuwe bevolkingsgroepen: heel veel arme ongeschoolde arbeiders en een kleine groep middenklasse (geschoold personeel)</a:t>
            </a:r>
          </a:p>
          <a:p>
            <a:pPr>
              <a:buFontTx/>
              <a:buChar char="-"/>
            </a:pPr>
            <a:r>
              <a:rPr lang="nl-NL" dirty="0"/>
              <a:t>Aanleg nieuwe infrastructuur: spoorwegen en kanalen</a:t>
            </a:r>
          </a:p>
          <a:p>
            <a:pPr>
              <a:buFontTx/>
              <a:buChar char="-"/>
            </a:pPr>
            <a:r>
              <a:rPr lang="nl-NL" dirty="0"/>
              <a:t>Nieuwe </a:t>
            </a:r>
            <a:r>
              <a:rPr lang="nl-NL" dirty="0" smtClean="0"/>
              <a:t>uitvindingen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Bijschrift met afgeronde rechthoek 3"/>
          <p:cNvSpPr/>
          <p:nvPr/>
        </p:nvSpPr>
        <p:spPr>
          <a:xfrm>
            <a:off x="4572000" y="5589240"/>
            <a:ext cx="3456384" cy="936104"/>
          </a:xfrm>
          <a:prstGeom prst="wedgeRoundRectCallout">
            <a:avLst>
              <a:gd name="adj1" fmla="val -63364"/>
              <a:gd name="adj2" fmla="val -5886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Een nieuwe samenleving ontstaat: een industriële samenleving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84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industriële revolutie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Verandert het kapitalistisch denken: </a:t>
            </a:r>
          </a:p>
          <a:p>
            <a:pPr>
              <a:buNone/>
            </a:pPr>
            <a:r>
              <a:rPr lang="nl-NL" dirty="0" smtClean="0"/>
              <a:t>Eerst = handelskapitalisme</a:t>
            </a:r>
            <a:r>
              <a:rPr lang="nl-NL" sz="2400" i="1" dirty="0" smtClean="0"/>
              <a:t> (denk aan VOC, winst maken </a:t>
            </a:r>
            <a:r>
              <a:rPr lang="nl-NL" sz="2400" i="1" dirty="0" err="1" smtClean="0"/>
              <a:t>dmv</a:t>
            </a:r>
            <a:r>
              <a:rPr lang="nl-NL" sz="2400" i="1" dirty="0" smtClean="0"/>
              <a:t> handel)</a:t>
            </a:r>
          </a:p>
          <a:p>
            <a:pPr>
              <a:buNone/>
            </a:pPr>
            <a:r>
              <a:rPr lang="nl-NL" dirty="0" smtClean="0"/>
              <a:t>Nu = modern </a:t>
            </a:r>
            <a:r>
              <a:rPr lang="nl-NL" dirty="0" smtClean="0"/>
              <a:t>kapitalisme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Kenmerken van modern kapitalisme: </a:t>
            </a:r>
          </a:p>
          <a:p>
            <a:r>
              <a:rPr lang="nl-NL" dirty="0" smtClean="0"/>
              <a:t>Doel = zoveel mogelijk winst proberen te maken door produceren + verkopen van goederen en diensten op een </a:t>
            </a:r>
            <a:r>
              <a:rPr lang="nl-NL" u="sng" dirty="0" smtClean="0"/>
              <a:t>vrije markt.</a:t>
            </a:r>
            <a:r>
              <a:rPr lang="nl-NL" dirty="0" smtClean="0"/>
              <a:t> </a:t>
            </a:r>
            <a:r>
              <a:rPr lang="nl-NL" sz="2400" i="1" dirty="0" smtClean="0"/>
              <a:t>(dus geen mercantilisme, zoals in 18</a:t>
            </a:r>
            <a:r>
              <a:rPr lang="nl-NL" sz="2400" i="1" baseline="30000" dirty="0" smtClean="0"/>
              <a:t>e</a:t>
            </a:r>
            <a:r>
              <a:rPr lang="nl-NL" sz="2400" i="1" dirty="0" smtClean="0"/>
              <a:t> eeuw!)</a:t>
            </a:r>
            <a:endParaRPr lang="nl-NL" i="1" u="sng" dirty="0" smtClean="0"/>
          </a:p>
          <a:p>
            <a:r>
              <a:rPr lang="nl-NL" dirty="0" smtClean="0"/>
              <a:t>Vrije mensen leveren diensten / verkopen hun arbeid </a:t>
            </a:r>
            <a:r>
              <a:rPr lang="nl-NL" sz="2600" i="1" dirty="0" smtClean="0"/>
              <a:t>(dus geen horige boeren / slaven zoals in de 18</a:t>
            </a:r>
            <a:r>
              <a:rPr lang="nl-NL" sz="2600" i="1" baseline="30000" dirty="0" smtClean="0"/>
              <a:t>e</a:t>
            </a:r>
            <a:r>
              <a:rPr lang="nl-NL" sz="2600" i="1" dirty="0" smtClean="0"/>
              <a:t> eeuw</a:t>
            </a:r>
            <a:r>
              <a:rPr lang="nl-NL" dirty="0" smtClean="0"/>
              <a:t>) = loon</a:t>
            </a:r>
          </a:p>
          <a:p>
            <a:r>
              <a:rPr lang="nl-NL" dirty="0" smtClean="0"/>
              <a:t>Productiemiddelen (grond / kapitaal / grondstoffen) zijn in eigen bezit.</a:t>
            </a:r>
          </a:p>
          <a:p>
            <a:pPr>
              <a:buNone/>
            </a:pPr>
            <a:r>
              <a:rPr lang="nl-NL" dirty="0" smtClean="0"/>
              <a:t> </a:t>
            </a:r>
          </a:p>
          <a:p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4" name="Wolkvormige toelichting 3"/>
          <p:cNvSpPr/>
          <p:nvPr/>
        </p:nvSpPr>
        <p:spPr>
          <a:xfrm>
            <a:off x="467544" y="5589240"/>
            <a:ext cx="8424936" cy="1268760"/>
          </a:xfrm>
          <a:prstGeom prst="cloudCallout">
            <a:avLst>
              <a:gd name="adj1" fmla="val -8008"/>
              <a:gd name="adj2" fmla="val -80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Deze principes gaan allemaal uit van ‘vrijheid’ = </a:t>
            </a:r>
            <a:r>
              <a:rPr lang="nl-NL" b="1" dirty="0" smtClean="0">
                <a:solidFill>
                  <a:srgbClr val="FFC000"/>
                </a:solidFill>
              </a:rPr>
              <a:t>economisch liberalisme </a:t>
            </a:r>
            <a:r>
              <a:rPr lang="nl-NL" dirty="0" smtClean="0"/>
              <a:t>: niemand (</a:t>
            </a:r>
            <a:r>
              <a:rPr lang="nl-NL" i="1" dirty="0" smtClean="0"/>
              <a:t>dus de regering ook niet</a:t>
            </a:r>
            <a:r>
              <a:rPr lang="nl-NL" dirty="0" smtClean="0"/>
              <a:t>) bemoeit zich met de economie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Aan het modern kapitalisme / economisch liberalisme kleven nadelen: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	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Arbeiders leven en werken onder verschrikkelijke omstandigheden en zij worden niet beschermd. (</a:t>
            </a:r>
            <a:r>
              <a:rPr lang="nl-NL" b="1" dirty="0" smtClean="0">
                <a:solidFill>
                  <a:srgbClr val="FF0000"/>
                </a:solidFill>
              </a:rPr>
              <a:t>Sociale kwestie</a:t>
            </a:r>
            <a:r>
              <a:rPr lang="nl-NL" dirty="0" smtClean="0"/>
              <a:t>)</a:t>
            </a:r>
          </a:p>
          <a:p>
            <a:pPr>
              <a:buNone/>
            </a:pPr>
            <a:r>
              <a:rPr lang="nl-NL" dirty="0" smtClean="0"/>
              <a:t>    </a:t>
            </a:r>
            <a:r>
              <a:rPr lang="nl-NL" dirty="0" smtClean="0">
                <a:sym typeface="Wingdings" panose="05000000000000000000" pitchFamily="2" charset="2"/>
              </a:rPr>
              <a:t> met als gevolg  </a:t>
            </a:r>
            <a:endParaRPr lang="nl-NL" dirty="0"/>
          </a:p>
          <a:p>
            <a:pPr>
              <a:buNone/>
            </a:pPr>
            <a:r>
              <a:rPr lang="nl-NL" dirty="0" smtClean="0"/>
              <a:t>	Medio / eind 19</a:t>
            </a:r>
            <a:r>
              <a:rPr lang="nl-NL" baseline="30000" dirty="0" smtClean="0"/>
              <a:t>e</a:t>
            </a:r>
            <a:r>
              <a:rPr lang="nl-NL" dirty="0" smtClean="0"/>
              <a:t> eeuw: emancipatie van de arbeiders = oprichting vakbonden en politieke partijen. (zie </a:t>
            </a:r>
            <a:r>
              <a:rPr lang="nl-NL" dirty="0" err="1" smtClean="0"/>
              <a:t>hfst</a:t>
            </a:r>
            <a:r>
              <a:rPr lang="nl-NL" dirty="0" smtClean="0"/>
              <a:t> 10</a:t>
            </a:r>
            <a:r>
              <a:rPr lang="nl-NL" dirty="0" smtClean="0"/>
              <a:t>) </a:t>
            </a:r>
            <a:r>
              <a:rPr lang="nl-NL" sz="2400" i="1" dirty="0" smtClean="0"/>
              <a:t>(dat is dan wel weer positief) </a:t>
            </a:r>
            <a:endParaRPr lang="nl-NL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Voor het ontstaan van de Industriële Revolutie moest een land aan een </a:t>
            </a:r>
            <a:r>
              <a:rPr lang="nl-NL" dirty="0" smtClean="0"/>
              <a:t>aantal voorwaarden </a:t>
            </a:r>
            <a:r>
              <a:rPr lang="nl-NL" dirty="0"/>
              <a:t>voldoen. Er moesten bijvoorbeeld voldoende </a:t>
            </a:r>
            <a:r>
              <a:rPr lang="nl-NL" dirty="0" smtClean="0"/>
              <a:t>grondstoffen, kapitaal</a:t>
            </a:r>
            <a:r>
              <a:rPr lang="nl-NL" dirty="0"/>
              <a:t>, arbeid en afzetmarkten aanwezig zijn.</a:t>
            </a:r>
          </a:p>
          <a:p>
            <a:pPr marL="0" indent="0">
              <a:buNone/>
            </a:pPr>
            <a:r>
              <a:rPr lang="nl-NL" dirty="0"/>
              <a:t>4p Kies een land, en leg telkens met een historisch voorbeeld uit dat land uit, </a:t>
            </a:r>
            <a:r>
              <a:rPr lang="nl-NL" dirty="0" smtClean="0"/>
              <a:t>welk verband </a:t>
            </a:r>
            <a:r>
              <a:rPr lang="nl-NL" dirty="0"/>
              <a:t>er bestond tussen:</a:t>
            </a:r>
          </a:p>
          <a:p>
            <a:pPr marL="0" indent="0">
              <a:buNone/>
            </a:pPr>
            <a:r>
              <a:rPr lang="nl-NL" dirty="0"/>
              <a:t>− een afzetmarkt en de Industriële Revolutie in dat land,</a:t>
            </a:r>
          </a:p>
          <a:p>
            <a:pPr marL="0" indent="0">
              <a:buNone/>
            </a:pPr>
            <a:r>
              <a:rPr lang="nl-NL" dirty="0"/>
              <a:t>− grondstoffen en de Industriële Revolutie in dat land,</a:t>
            </a:r>
          </a:p>
          <a:p>
            <a:pPr marL="0" indent="0">
              <a:buNone/>
            </a:pPr>
            <a:r>
              <a:rPr lang="nl-NL" dirty="0"/>
              <a:t>− arbeid en de Industriële Revolutie in dat land en</a:t>
            </a:r>
          </a:p>
          <a:p>
            <a:pPr marL="0" indent="0">
              <a:buNone/>
            </a:pPr>
            <a:r>
              <a:rPr lang="nl-NL" dirty="0"/>
              <a:t>− kapitaal en de Industriële Revolutie in dat land.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02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b="1" dirty="0"/>
              <a:t>maximumscore 4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Een juist antwoord bevat de volgende elementen:</a:t>
            </a:r>
          </a:p>
          <a:p>
            <a:pPr marL="0" indent="0">
              <a:buNone/>
            </a:pPr>
            <a:r>
              <a:rPr lang="nl-NL" dirty="0"/>
              <a:t>Als land kan bijvoorbeeld gekozen worden voor Groot-Brittannië, er dient</a:t>
            </a:r>
          </a:p>
          <a:p>
            <a:pPr marL="0" indent="0">
              <a:buNone/>
            </a:pPr>
            <a:r>
              <a:rPr lang="nl-NL" dirty="0"/>
              <a:t>dan een juist verband gelegd te worden tussen:</a:t>
            </a:r>
          </a:p>
          <a:p>
            <a:pPr marL="0" indent="0">
              <a:buNone/>
            </a:pPr>
            <a:r>
              <a:rPr lang="nl-NL" dirty="0"/>
              <a:t>• de koloniën van het Britse wereldrijk die de grondstoffen en</a:t>
            </a:r>
          </a:p>
          <a:p>
            <a:pPr marL="0" indent="0">
              <a:buNone/>
            </a:pPr>
            <a:r>
              <a:rPr lang="nl-NL" dirty="0"/>
              <a:t>afzetmarkten konden bieden voor de opkomende industrie in Groot-</a:t>
            </a:r>
          </a:p>
          <a:p>
            <a:pPr marL="0" indent="0">
              <a:buNone/>
            </a:pPr>
            <a:r>
              <a:rPr lang="nl-NL" dirty="0"/>
              <a:t>Brittannië 1</a:t>
            </a:r>
          </a:p>
          <a:p>
            <a:pPr marL="0" indent="0">
              <a:buNone/>
            </a:pPr>
            <a:r>
              <a:rPr lang="nl-NL" dirty="0"/>
              <a:t>• de Britse steenkool- en ijzerertsvoorraden, die met de steenkool de</a:t>
            </a:r>
          </a:p>
          <a:p>
            <a:pPr marL="0" indent="0">
              <a:buNone/>
            </a:pPr>
            <a:r>
              <a:rPr lang="nl-NL" dirty="0"/>
              <a:t>brandstof leverde voor de stoommachines en met het ijzererts de</a:t>
            </a:r>
          </a:p>
          <a:p>
            <a:pPr marL="0" indent="0">
              <a:buNone/>
            </a:pPr>
            <a:r>
              <a:rPr lang="nl-NL" dirty="0"/>
              <a:t>grondstof voor machines/andere producten 1</a:t>
            </a:r>
          </a:p>
          <a:p>
            <a:pPr marL="0" indent="0">
              <a:buNone/>
            </a:pPr>
            <a:r>
              <a:rPr lang="nl-NL" dirty="0"/>
              <a:t>• het grote aantal werkloze boeren in Groot-Brittannië, die beschikbaar</a:t>
            </a:r>
          </a:p>
          <a:p>
            <a:pPr marL="0" indent="0">
              <a:buNone/>
            </a:pPr>
            <a:r>
              <a:rPr lang="nl-NL" dirty="0"/>
              <a:t>waren als (goedkope) arbeiders voor de nieuwe fabrieken 1</a:t>
            </a:r>
          </a:p>
          <a:p>
            <a:pPr marL="0" indent="0">
              <a:buNone/>
            </a:pPr>
            <a:r>
              <a:rPr lang="nl-NL" dirty="0"/>
              <a:t>• het geld dat in Groot-Brittannië aanwezig was door de (zee)handel kon</a:t>
            </a:r>
          </a:p>
          <a:p>
            <a:pPr marL="0" indent="0">
              <a:buNone/>
            </a:pPr>
            <a:r>
              <a:rPr lang="nl-NL" dirty="0"/>
              <a:t>dienen als kapitaal om in de fabrieken te investeren 1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57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Maak in een groepje een schematische samenvatting van paragraaf 7.1</a:t>
            </a:r>
          </a:p>
          <a:p>
            <a:pPr marL="0" indent="0">
              <a:buNone/>
            </a:pPr>
            <a:r>
              <a:rPr lang="nl-NL" dirty="0" smtClean="0"/>
              <a:t>Zet het volgende er in: </a:t>
            </a:r>
          </a:p>
          <a:p>
            <a:pPr>
              <a:buFontTx/>
              <a:buChar char="-"/>
            </a:pPr>
            <a:r>
              <a:rPr lang="nl-NL" dirty="0" smtClean="0"/>
              <a:t>Het bijpassende kenmerkende aspect</a:t>
            </a:r>
          </a:p>
          <a:p>
            <a:pPr>
              <a:buFontTx/>
              <a:buChar char="-"/>
            </a:pPr>
            <a:r>
              <a:rPr lang="nl-NL" dirty="0" smtClean="0"/>
              <a:t>De periode waarin het ka zich afspeelt</a:t>
            </a:r>
          </a:p>
          <a:p>
            <a:pPr>
              <a:buFontTx/>
              <a:buChar char="-"/>
            </a:pPr>
            <a:r>
              <a:rPr lang="nl-NL" dirty="0" smtClean="0"/>
              <a:t>De volgende begrippen: industriële revolutie, gemechaniseerde massaproductie, stoommachine, textielindustrie, stijgende voedselproductie, meer vraag naar textiel, mijnbouw, arbeidersklasse, modern kapitalisme, winst, liberalisme,  </a:t>
            </a:r>
          </a:p>
        </p:txBody>
      </p:sp>
    </p:spTree>
    <p:extLst>
      <p:ext uri="{BB962C8B-B14F-4D97-AF65-F5344CB8AC3E}">
        <p14:creationId xmlns:p14="http://schemas.microsoft.com/office/powerpoint/2010/main" val="411619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522</Words>
  <Application>Microsoft Office PowerPoint</Application>
  <PresentationFormat>Diavoorstelling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Office-thema</vt:lpstr>
      <vt:lpstr>Hoofdstuk 7 De economische sprong van Europa </vt:lpstr>
      <vt:lpstr>Bijpassend kenmerkend aspect:</vt:lpstr>
      <vt:lpstr>Het ontstaan van de Industriële Revolutie</vt:lpstr>
      <vt:lpstr>Gevolgen industrialisatie</vt:lpstr>
      <vt:lpstr>De industriële revolutie </vt:lpstr>
      <vt:lpstr>Aan het modern kapitalisme / economisch liberalisme kleven nadelen: </vt:lpstr>
      <vt:lpstr>examenvraag</vt:lpstr>
      <vt:lpstr>Antwoord examenvraag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9</dc:title>
  <dc:creator>Gebruiker</dc:creator>
  <cp:lastModifiedBy>Kristel Biemans</cp:lastModifiedBy>
  <cp:revision>30</cp:revision>
  <dcterms:created xsi:type="dcterms:W3CDTF">2015-09-03T20:21:27Z</dcterms:created>
  <dcterms:modified xsi:type="dcterms:W3CDTF">2022-05-09T07:09:50Z</dcterms:modified>
</cp:coreProperties>
</file>